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8"/>
  </p:notesMasterIdLst>
  <p:sldIdLst>
    <p:sldId id="300" r:id="rId3"/>
    <p:sldId id="301" r:id="rId4"/>
    <p:sldId id="302" r:id="rId5"/>
    <p:sldId id="256" r:id="rId6"/>
    <p:sldId id="257" r:id="rId7"/>
    <p:sldId id="260" r:id="rId8"/>
    <p:sldId id="258" r:id="rId9"/>
    <p:sldId id="274" r:id="rId10"/>
    <p:sldId id="275" r:id="rId11"/>
    <p:sldId id="277" r:id="rId12"/>
    <p:sldId id="278" r:id="rId13"/>
    <p:sldId id="289" r:id="rId14"/>
    <p:sldId id="287" r:id="rId15"/>
    <p:sldId id="288" r:id="rId16"/>
    <p:sldId id="296" r:id="rId17"/>
    <p:sldId id="299" r:id="rId18"/>
    <p:sldId id="291" r:id="rId19"/>
    <p:sldId id="292" r:id="rId20"/>
    <p:sldId id="293" r:id="rId21"/>
    <p:sldId id="294" r:id="rId22"/>
    <p:sldId id="297" r:id="rId23"/>
    <p:sldId id="283" r:id="rId24"/>
    <p:sldId id="298" r:id="rId25"/>
    <p:sldId id="262" r:id="rId26"/>
    <p:sldId id="261" r:id="rId27"/>
  </p:sldIdLst>
  <p:sldSz cx="24384000" cy="13716000"/>
  <p:notesSz cx="6669088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30" d="100"/>
          <a:sy n="30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629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400" b="0" u="sng" dirty="0"/>
              <a:t>Exercise does this: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Increases neurotransmitters dopamine, serotonin &amp; noradrenaline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Decreases cortisol (a stress hormone)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Increases the number of mitochondria in the muscles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Improves cholesterol numbers and blood glucose control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Improves coordination, strength and stamina.</a:t>
            </a:r>
          </a:p>
        </p:txBody>
      </p:sp>
    </p:spTree>
    <p:extLst>
      <p:ext uri="{BB962C8B-B14F-4D97-AF65-F5344CB8AC3E}">
        <p14:creationId xmlns:p14="http://schemas.microsoft.com/office/powerpoint/2010/main" val="630487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400" b="0" u="sng" dirty="0"/>
              <a:t>Short Term Benefits of Exercise: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Better mood for 2 hours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Better mental focus and attention span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Better memory.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2400" b="0" dirty="0"/>
              <a:t>Shorter reaction times.</a:t>
            </a:r>
          </a:p>
        </p:txBody>
      </p:sp>
    </p:spTree>
    <p:extLst>
      <p:ext uri="{BB962C8B-B14F-4D97-AF65-F5344CB8AC3E}">
        <p14:creationId xmlns:p14="http://schemas.microsoft.com/office/powerpoint/2010/main" val="712253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5254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7944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0119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7581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5767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5591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b="0" i="0" dirty="0"/>
              <a:t>Addictive behaviour is the result of a primal desire to self-sooth. Anything can operate as an addiction if done habitually and for the purpose of fulfilling a need to be tolerably numb. We turn to addiction to escape pain, but the escape itself perpetuates our pain, and thus begins a dangerous spiral.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743842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947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4776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5735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712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445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9822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8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691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0653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6563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300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01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8928056"/>
            <a:ext cx="18288000" cy="3282980"/>
          </a:xfrm>
        </p:spPr>
        <p:txBody>
          <a:bodyPr wrap="none" anchor="t">
            <a:normAutofit/>
          </a:bodyPr>
          <a:lstStyle>
            <a:lvl1pPr algn="r">
              <a:defRPr sz="19200" b="0" spc="-6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598" y="7388751"/>
            <a:ext cx="18288000" cy="1508050"/>
          </a:xfrm>
        </p:spPr>
        <p:txBody>
          <a:bodyPr anchor="b">
            <a:normAutofit/>
          </a:bodyPr>
          <a:lstStyle>
            <a:lvl1pPr marL="0" indent="0" algn="r">
              <a:buNone/>
              <a:defRPr sz="6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2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2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09064" y="8928056"/>
            <a:ext cx="18288000" cy="3282980"/>
          </a:xfrm>
        </p:spPr>
        <p:txBody>
          <a:bodyPr wrap="none" anchor="t">
            <a:normAutofit/>
          </a:bodyPr>
          <a:lstStyle>
            <a:lvl1pPr algn="l">
              <a:defRPr sz="19200" b="0" spc="-6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709064" y="7387349"/>
            <a:ext cx="18288000" cy="1508050"/>
          </a:xfrm>
        </p:spPr>
        <p:txBody>
          <a:bodyPr anchor="b">
            <a:normAutofit/>
          </a:bodyPr>
          <a:lstStyle>
            <a:lvl1pPr marL="0" indent="0" algn="l">
              <a:buNone/>
              <a:defRPr sz="6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93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0000" y="3651250"/>
            <a:ext cx="10050432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39680" y="3651250"/>
            <a:ext cx="1006792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90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0000" y="3362326"/>
            <a:ext cx="10050432" cy="1647824"/>
          </a:xfrm>
        </p:spPr>
        <p:txBody>
          <a:bodyPr anchor="b"/>
          <a:lstStyle>
            <a:lvl1pPr marL="0" indent="0">
              <a:buNone/>
              <a:defRPr sz="4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40000" y="5010150"/>
            <a:ext cx="10050432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639680" y="3362326"/>
            <a:ext cx="10071096" cy="164782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4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639680" y="5010150"/>
            <a:ext cx="1007109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91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90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11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001" y="4114800"/>
            <a:ext cx="7304050" cy="7623176"/>
          </a:xfrm>
        </p:spPr>
        <p:txBody>
          <a:bodyPr/>
          <a:lstStyle>
            <a:lvl1pPr marL="0" indent="0">
              <a:buNone/>
              <a:defRPr sz="3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26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001" y="4114800"/>
            <a:ext cx="7304050" cy="7623176"/>
          </a:xfrm>
        </p:spPr>
        <p:txBody>
          <a:bodyPr/>
          <a:lstStyle>
            <a:lvl1pPr marL="0" indent="0">
              <a:buNone/>
              <a:defRPr sz="3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11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8734321"/>
            <a:ext cx="21031200" cy="163871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79576" y="1974851"/>
            <a:ext cx="21031200" cy="675947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10373032"/>
            <a:ext cx="21028024" cy="1364944"/>
          </a:xfrm>
        </p:spPr>
        <p:txBody>
          <a:bodyPr/>
          <a:lstStyle>
            <a:lvl1pPr marL="0" indent="0">
              <a:buNone/>
              <a:defRPr sz="3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01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0"/>
            <a:ext cx="21031200" cy="7068688"/>
          </a:xfrm>
        </p:spPr>
        <p:txBody>
          <a:bodyPr anchor="ctr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8978798"/>
            <a:ext cx="21028024" cy="3003652"/>
          </a:xfrm>
        </p:spPr>
        <p:txBody>
          <a:bodyPr anchor="ctr"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62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24" y="730250"/>
            <a:ext cx="18605504" cy="5985808"/>
          </a:xfrm>
        </p:spPr>
        <p:txBody>
          <a:bodyPr anchor="ctr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3441289" y="6731114"/>
            <a:ext cx="17504598" cy="109793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9003458"/>
            <a:ext cx="21024848" cy="2978992"/>
          </a:xfrm>
        </p:spPr>
        <p:txBody>
          <a:bodyPr anchor="ctr">
            <a:normAutofit/>
          </a:bodyPr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2088" y="1573648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75624" y="548640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479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4653935"/>
            <a:ext cx="21031200" cy="5023670"/>
          </a:xfrm>
        </p:spPr>
        <p:txBody>
          <a:bodyPr anchor="b">
            <a:normAutofit/>
          </a:bodyPr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9701162"/>
            <a:ext cx="21028024" cy="2281288"/>
          </a:xfrm>
        </p:spPr>
        <p:txBody>
          <a:bodyPr anchor="t"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2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674564" y="3771900"/>
            <a:ext cx="5893732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2713596" y="5143500"/>
            <a:ext cx="5854700" cy="717867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75989" y="3771900"/>
            <a:ext cx="5872482" cy="115252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4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9154882" y="5143500"/>
            <a:ext cx="5893588" cy="717867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658071" y="3771900"/>
            <a:ext cx="5864226" cy="115252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4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5658071" y="5143500"/>
            <a:ext cx="5864226" cy="717867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26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664170" y="8595006"/>
            <a:ext cx="5880100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664170" y="4512708"/>
            <a:ext cx="5880100" cy="304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664170" y="9747531"/>
            <a:ext cx="5880100" cy="1318378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37995" y="8595006"/>
            <a:ext cx="5861050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9137993" y="4512708"/>
            <a:ext cx="5861050" cy="304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9135288" y="9747529"/>
            <a:ext cx="5868812" cy="1318378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608645" y="8595006"/>
            <a:ext cx="5864226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5608643" y="4512708"/>
            <a:ext cx="5864226" cy="304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5608395" y="9747525"/>
            <a:ext cx="5871994" cy="1318378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074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33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6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79" y="1104900"/>
            <a:ext cx="9525004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lvl1pPr>
            <a:lvl2pPr marL="1099036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2pPr>
            <a:lvl3pPr marL="1734036" indent="-464036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3pPr>
            <a:lvl4pPr marL="2369036" indent="-464036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4pPr>
            <a:lvl5pPr marL="3004036" indent="-464036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0000" y="3651250"/>
            <a:ext cx="204676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10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108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155" y="473171"/>
            <a:ext cx="20176434" cy="1673682"/>
          </a:xfrm>
        </p:spPr>
        <p:txBody>
          <a:bodyPr>
            <a:normAutofit fontScale="90000"/>
          </a:bodyPr>
          <a:lstStyle/>
          <a:p>
            <a:r>
              <a:rPr lang="en-AU" sz="12000" dirty="0"/>
              <a:t>Joshua 1:1-9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1895061" y="2456794"/>
            <a:ext cx="20593878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1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After the death of Moses the servant of the Lord , the Lord said to Joshua son </a:t>
            </a:r>
            <a:r>
              <a:rPr lang="en-AU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of Nun, Moses' aide:</a:t>
            </a:r>
          </a:p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2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"Moses my servant is dead. Now then, you and all these people, get ready to cross the Jordan River into the land I am about to give to them-to the Israelites.</a:t>
            </a:r>
          </a:p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3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I will give you every place where you set your foot, as I promised Moses.</a:t>
            </a:r>
          </a:p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4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Your territory will extend from the desert to Lebanon, and from the great river, the Euphrates-all the Hittite country-to the Great Sea on the west.</a:t>
            </a:r>
          </a:p>
        </p:txBody>
      </p:sp>
    </p:spTree>
    <p:extLst>
      <p:ext uri="{BB962C8B-B14F-4D97-AF65-F5344CB8AC3E}">
        <p14:creationId xmlns:p14="http://schemas.microsoft.com/office/powerpoint/2010/main" val="108131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92"/>
            <a:ext cx="24384000" cy="138766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191219"/>
            <a:ext cx="2368824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US" sz="6000" b="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5" y="2285710"/>
            <a:ext cx="1867379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/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1. Joshua: The new leader in the new context</a:t>
            </a:r>
          </a:p>
        </p:txBody>
      </p:sp>
      <p:sp>
        <p:nvSpPr>
          <p:cNvPr id="5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087189" y="3572603"/>
            <a:ext cx="22781274" cy="9797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000" b="0" dirty="0"/>
              <a:t>Joshua was given specific details, not just ‘values’.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dirty="0"/>
              <a:t>Remember God’s promises</a:t>
            </a:r>
            <a:r>
              <a:rPr lang="en-US" sz="6000" b="0" dirty="0"/>
              <a:t> 1:6 “the land I swore to … give”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dirty="0"/>
              <a:t>Remember God’s principles</a:t>
            </a:r>
            <a:r>
              <a:rPr lang="en-US" sz="6000" b="0" dirty="0"/>
              <a:t> </a:t>
            </a:r>
          </a:p>
          <a:p>
            <a:pPr algn="l">
              <a:lnSpc>
                <a:spcPct val="150000"/>
              </a:lnSpc>
            </a:pPr>
            <a:r>
              <a:rPr lang="en-US" sz="6000" b="0" dirty="0"/>
              <a:t>		1:7-8 “…obey…the Book of the Law meditate on it..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dirty="0"/>
              <a:t>Remember God’s presence</a:t>
            </a:r>
            <a:r>
              <a:rPr lang="en-US" sz="6000" b="0" dirty="0"/>
              <a:t> </a:t>
            </a:r>
          </a:p>
          <a:p>
            <a:pPr algn="l">
              <a:lnSpc>
                <a:spcPct val="150000"/>
              </a:lnSpc>
            </a:pPr>
            <a:r>
              <a:rPr lang="en-US" sz="6000" b="0" dirty="0"/>
              <a:t>		1:9 “do not be discouraged…the Lord will be with you.”</a:t>
            </a:r>
          </a:p>
          <a:p>
            <a:pPr algn="l">
              <a:lnSpc>
                <a:spcPct val="150000"/>
              </a:lnSpc>
            </a:pPr>
            <a:r>
              <a:rPr lang="en-US" sz="6000" b="0" dirty="0"/>
              <a:t>														(Sonja Downing)</a:t>
            </a:r>
          </a:p>
        </p:txBody>
      </p:sp>
    </p:spTree>
    <p:extLst>
      <p:ext uri="{BB962C8B-B14F-4D97-AF65-F5344CB8AC3E}">
        <p14:creationId xmlns:p14="http://schemas.microsoft.com/office/powerpoint/2010/main" val="9954395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062"/>
            <a:ext cx="24384000" cy="138766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191219"/>
            <a:ext cx="2368824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US" sz="6000" b="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5" y="2285710"/>
            <a:ext cx="1867379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/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1. Joshua: The new leader in the new context</a:t>
            </a:r>
          </a:p>
        </p:txBody>
      </p:sp>
      <p:sp>
        <p:nvSpPr>
          <p:cNvPr id="5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831859" y="4652062"/>
            <a:ext cx="22781274" cy="702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6000" b="0" dirty="0"/>
              <a:t>What followed: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0" dirty="0"/>
              <a:t>‘the judges’ period 300 years 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0" dirty="0"/>
              <a:t>‘the kings’ period, 400+ years 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0" dirty="0"/>
              <a:t>‘the exile’ in Babylon 70 years</a:t>
            </a:r>
          </a:p>
          <a:p>
            <a:pPr algn="l">
              <a:lnSpc>
                <a:spcPct val="150000"/>
              </a:lnSpc>
            </a:pPr>
            <a:r>
              <a:rPr lang="en-US" sz="6000" b="0" dirty="0"/>
              <a:t>		danger of assimilation, idolatry, war &amp; exile</a:t>
            </a:r>
          </a:p>
        </p:txBody>
      </p:sp>
    </p:spTree>
    <p:extLst>
      <p:ext uri="{BB962C8B-B14F-4D97-AF65-F5344CB8AC3E}">
        <p14:creationId xmlns:p14="http://schemas.microsoft.com/office/powerpoint/2010/main" val="20866585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8766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191219"/>
            <a:ext cx="2368824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US" sz="6000" b="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5" y="2285710"/>
            <a:ext cx="1867379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/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1. Joshua: The new leader in the new context</a:t>
            </a:r>
          </a:p>
        </p:txBody>
      </p:sp>
      <p:sp>
        <p:nvSpPr>
          <p:cNvPr id="5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4320905"/>
            <a:ext cx="2278127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Joshua’s leadership role. </a:t>
            </a:r>
          </a:p>
          <a:p>
            <a:pPr algn="l"/>
            <a:r>
              <a:rPr lang="en-US" sz="6000" b="0" dirty="0"/>
              <a:t>		1:4 “…you will lead my people…”</a:t>
            </a:r>
          </a:p>
        </p:txBody>
      </p:sp>
    </p:spTree>
    <p:extLst>
      <p:ext uri="{BB962C8B-B14F-4D97-AF65-F5344CB8AC3E}">
        <p14:creationId xmlns:p14="http://schemas.microsoft.com/office/powerpoint/2010/main" val="408769645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95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  <p:sp>
        <p:nvSpPr>
          <p:cNvPr id="3" name="Rectangle 2"/>
          <p:cNvSpPr/>
          <p:nvPr/>
        </p:nvSpPr>
        <p:spPr>
          <a:xfrm>
            <a:off x="2353173" y="2990553"/>
            <a:ext cx="104406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584200"/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#1 		Be Strong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1950430"/>
            <a:ext cx="1432041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Be Strong and Courageous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509009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9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2500999" y="4194284"/>
            <a:ext cx="19689688" cy="9335889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u="sng" dirty="0"/>
              <a:t>Benefits of Exercise</a:t>
            </a:r>
            <a:r>
              <a:rPr lang="en-US" sz="6000" b="0" dirty="0"/>
              <a:t> </a:t>
            </a:r>
          </a:p>
          <a:p>
            <a:pPr algn="l"/>
            <a:r>
              <a:rPr lang="en-US" sz="6000" b="0" u="sng" dirty="0"/>
              <a:t>Improved 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Mood and motivation, thinking and learning,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Balance, strength and joint health,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Body fat percentage,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Sleep.</a:t>
            </a:r>
          </a:p>
          <a:p>
            <a:pPr algn="l"/>
            <a:r>
              <a:rPr lang="en-US" sz="6000" b="0" u="sng" dirty="0"/>
              <a:t>Less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Anxiety, stress and depression,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Heart disease, type 2 diabetes, and (some) cancers,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Falls, bone fractures and osteoporosis.</a:t>
            </a:r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1950430"/>
            <a:ext cx="1432041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Be Strong and Courageous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3173" y="2990553"/>
            <a:ext cx="104406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584200"/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#1 		Be Strong</a:t>
            </a:r>
          </a:p>
        </p:txBody>
      </p:sp>
    </p:spTree>
    <p:extLst>
      <p:ext uri="{BB962C8B-B14F-4D97-AF65-F5344CB8AC3E}">
        <p14:creationId xmlns:p14="http://schemas.microsoft.com/office/powerpoint/2010/main" val="36024071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2285710"/>
            <a:ext cx="1432041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Be Strong and Courageous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2169265" y="3439363"/>
            <a:ext cx="13131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#2 		Face your Fears</a:t>
            </a: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</p:spTree>
    <p:extLst>
      <p:ext uri="{BB962C8B-B14F-4D97-AF65-F5344CB8AC3E}">
        <p14:creationId xmlns:p14="http://schemas.microsoft.com/office/powerpoint/2010/main" val="8882488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2285710"/>
            <a:ext cx="1432041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Be Strong and Courageous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2169265" y="3439363"/>
            <a:ext cx="13131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#2 		Face your Fears</a:t>
            </a: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9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5384128"/>
            <a:ext cx="9052560" cy="102592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“my greatest fear is…” </a:t>
            </a:r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</p:spTree>
    <p:extLst>
      <p:ext uri="{BB962C8B-B14F-4D97-AF65-F5344CB8AC3E}">
        <p14:creationId xmlns:p14="http://schemas.microsoft.com/office/powerpoint/2010/main" val="41860230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2169265" y="3439363"/>
            <a:ext cx="13131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#2 		Face your Fears</a:t>
            </a: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732" y="4557618"/>
            <a:ext cx="5401056" cy="7199376"/>
          </a:xfrm>
          <a:prstGeom prst="rect">
            <a:avLst/>
          </a:prstGeom>
        </p:spPr>
      </p:pic>
      <p:sp>
        <p:nvSpPr>
          <p:cNvPr id="11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7641864"/>
            <a:ext cx="1449800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“the 9 levels of trial” </a:t>
            </a:r>
          </a:p>
          <a:p>
            <a:r>
              <a:rPr lang="en-US" sz="6000" b="0" dirty="0"/>
              <a:t>AKA Mt Donna Buang observation tower</a:t>
            </a:r>
          </a:p>
        </p:txBody>
      </p:sp>
      <p:sp>
        <p:nvSpPr>
          <p:cNvPr id="14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5384128"/>
            <a:ext cx="9052560" cy="102592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“my greatest fear is…” </a:t>
            </a:r>
          </a:p>
        </p:txBody>
      </p:sp>
    </p:spTree>
    <p:extLst>
      <p:ext uri="{BB962C8B-B14F-4D97-AF65-F5344CB8AC3E}">
        <p14:creationId xmlns:p14="http://schemas.microsoft.com/office/powerpoint/2010/main" val="33612325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2169265" y="3439363"/>
            <a:ext cx="13131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#2 		Face your Fears</a:t>
            </a: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336" y="40824"/>
            <a:ext cx="10259277" cy="13675176"/>
          </a:xfrm>
          <a:prstGeom prst="rect">
            <a:avLst/>
          </a:prstGeom>
        </p:spPr>
      </p:pic>
      <p:sp>
        <p:nvSpPr>
          <p:cNvPr id="15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7641864"/>
            <a:ext cx="1449800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“the 9 levels of trial” </a:t>
            </a:r>
          </a:p>
          <a:p>
            <a:r>
              <a:rPr lang="en-US" sz="6000" b="0" dirty="0"/>
              <a:t>AKA Mt Donna Buang observation tower</a:t>
            </a:r>
          </a:p>
        </p:txBody>
      </p:sp>
      <p:sp>
        <p:nvSpPr>
          <p:cNvPr id="1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5384128"/>
            <a:ext cx="9052560" cy="102592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“my greatest fear is…” </a:t>
            </a:r>
          </a:p>
        </p:txBody>
      </p:sp>
    </p:spTree>
    <p:extLst>
      <p:ext uri="{BB962C8B-B14F-4D97-AF65-F5344CB8AC3E}">
        <p14:creationId xmlns:p14="http://schemas.microsoft.com/office/powerpoint/2010/main" val="133082294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2138785" y="3439363"/>
            <a:ext cx="13131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#2 		Face your Fears</a:t>
            </a: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348" y="0"/>
            <a:ext cx="10290048" cy="13716193"/>
          </a:xfrm>
          <a:prstGeom prst="rect">
            <a:avLst/>
          </a:prstGeom>
        </p:spPr>
      </p:pic>
      <p:sp>
        <p:nvSpPr>
          <p:cNvPr id="14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7641864"/>
            <a:ext cx="1449800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“the 9 levels of trial” </a:t>
            </a:r>
          </a:p>
          <a:p>
            <a:r>
              <a:rPr lang="en-US" sz="6000" b="0" dirty="0"/>
              <a:t>AKA Mt Donna Buang observation tower</a:t>
            </a:r>
          </a:p>
        </p:txBody>
      </p:sp>
      <p:sp>
        <p:nvSpPr>
          <p:cNvPr id="15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5384128"/>
            <a:ext cx="9052560" cy="102592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“my greatest fear is…” </a:t>
            </a:r>
          </a:p>
        </p:txBody>
      </p:sp>
    </p:spTree>
    <p:extLst>
      <p:ext uri="{BB962C8B-B14F-4D97-AF65-F5344CB8AC3E}">
        <p14:creationId xmlns:p14="http://schemas.microsoft.com/office/powerpoint/2010/main" val="25907509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155" y="473171"/>
            <a:ext cx="20176434" cy="1673682"/>
          </a:xfrm>
        </p:spPr>
        <p:txBody>
          <a:bodyPr>
            <a:normAutofit fontScale="90000"/>
          </a:bodyPr>
          <a:lstStyle/>
          <a:p>
            <a:r>
              <a:rPr lang="en-AU" sz="12000" dirty="0"/>
              <a:t>Joshua 1:1-9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1716155" y="2146853"/>
            <a:ext cx="20593878" cy="1092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5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No one will be able to stand up against you all the days of your life. As I was with Moses, so I will be with you; I will never leave you nor forsake you.</a:t>
            </a:r>
          </a:p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6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"Be strong and courageous, because you will lead these people to inherit the land I swore to their forefathers to give</a:t>
            </a:r>
          </a:p>
          <a:p>
            <a:pPr algn="l" defTabSz="914400" hangingPunct="1"/>
            <a:r>
              <a:rPr lang="en-AU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them.</a:t>
            </a:r>
          </a:p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7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Be strong and very courageous. Be careful to obey all the law my servant Moses gave you; do not turn from it to the right or to the left, that you may be </a:t>
            </a:r>
            <a:r>
              <a:rPr lang="en-AU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successful wherever you go.</a:t>
            </a:r>
          </a:p>
        </p:txBody>
      </p:sp>
    </p:spTree>
    <p:extLst>
      <p:ext uri="{BB962C8B-B14F-4D97-AF65-F5344CB8AC3E}">
        <p14:creationId xmlns:p14="http://schemas.microsoft.com/office/powerpoint/2010/main" val="358242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2285710"/>
            <a:ext cx="1432041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Be Strong and Courageous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2138785" y="3439363"/>
            <a:ext cx="13131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#3 		Face your Fears</a:t>
            </a: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  <p:sp>
        <p:nvSpPr>
          <p:cNvPr id="13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079413" y="5513848"/>
            <a:ext cx="14526347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“my personal tower of fear, all 9 levels ” </a:t>
            </a:r>
          </a:p>
          <a:p>
            <a:pPr algn="l"/>
            <a:r>
              <a:rPr lang="en-US" sz="6000" b="0" dirty="0"/>
              <a:t>Mt Donna Buang observation tower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8" y="0"/>
            <a:ext cx="10290048" cy="13716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62" y="0"/>
            <a:ext cx="18283098" cy="137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389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2285710"/>
            <a:ext cx="1432041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Be Strong and Courageous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2138785" y="3439363"/>
            <a:ext cx="13131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#2 		Face your Fears</a:t>
            </a: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9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5384128"/>
            <a:ext cx="9052560" cy="102592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“my greatest fear is…” </a:t>
            </a:r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</p:spTree>
    <p:extLst>
      <p:ext uri="{BB962C8B-B14F-4D97-AF65-F5344CB8AC3E}">
        <p14:creationId xmlns:p14="http://schemas.microsoft.com/office/powerpoint/2010/main" val="292983799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652883"/>
            <a:ext cx="870256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2285710"/>
            <a:ext cx="1432041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Be Strong and Courageous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2138785" y="3439363"/>
            <a:ext cx="1313169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Digression #2 		Face your Fears</a:t>
            </a: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6708234"/>
            <a:ext cx="107258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AU" sz="6000" b="0" dirty="0"/>
          </a:p>
        </p:txBody>
      </p:sp>
      <p:sp>
        <p:nvSpPr>
          <p:cNvPr id="12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5" y="7652882"/>
            <a:ext cx="2278127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endParaRPr lang="en-US" sz="60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239" y="1479429"/>
            <a:ext cx="5401056" cy="7199376"/>
          </a:xfrm>
          <a:prstGeom prst="rect">
            <a:avLst/>
          </a:prstGeom>
        </p:spPr>
      </p:pic>
      <p:sp>
        <p:nvSpPr>
          <p:cNvPr id="1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955351" y="5384128"/>
            <a:ext cx="9052560" cy="102592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“my greatest fear is…” </a:t>
            </a:r>
          </a:p>
        </p:txBody>
      </p:sp>
    </p:spTree>
    <p:extLst>
      <p:ext uri="{BB962C8B-B14F-4D97-AF65-F5344CB8AC3E}">
        <p14:creationId xmlns:p14="http://schemas.microsoft.com/office/powerpoint/2010/main" val="73175937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92"/>
            <a:ext cx="24384000" cy="138766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7191219"/>
            <a:ext cx="2368824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n-US" sz="6000" b="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en-AU" sz="60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5" y="2285710"/>
            <a:ext cx="1867379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 2. Jesus: The new leader in the new context.</a:t>
            </a:r>
          </a:p>
        </p:txBody>
      </p:sp>
      <p:sp>
        <p:nvSpPr>
          <p:cNvPr id="5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087189" y="3569417"/>
            <a:ext cx="22781274" cy="730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1143000" indent="-11430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6000" dirty="0"/>
              <a:t>Remember God’s promises in Jesus</a:t>
            </a:r>
          </a:p>
          <a:p>
            <a:pPr algn="r">
              <a:lnSpc>
                <a:spcPct val="130000"/>
              </a:lnSpc>
            </a:pPr>
            <a:r>
              <a:rPr lang="en-AU" sz="6000" b="0" dirty="0"/>
              <a:t>…the merciful, …shall receive mercy.</a:t>
            </a:r>
            <a:endParaRPr lang="en-US" sz="6000" b="0" dirty="0"/>
          </a:p>
          <a:p>
            <a:pPr marL="1143000" indent="-11430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6000" dirty="0"/>
              <a:t>Remember God’s principles in Jesus </a:t>
            </a:r>
          </a:p>
          <a:p>
            <a:pPr algn="r">
              <a:lnSpc>
                <a:spcPct val="130000"/>
              </a:lnSpc>
            </a:pPr>
            <a:r>
              <a:rPr lang="en-US" sz="6000" b="0" dirty="0"/>
              <a:t>Love one another.</a:t>
            </a:r>
          </a:p>
          <a:p>
            <a:pPr marL="1143000" indent="-11430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6000" dirty="0"/>
              <a:t>Remember God’s presence</a:t>
            </a:r>
            <a:r>
              <a:rPr lang="en-US" sz="6000" b="0" dirty="0"/>
              <a:t> </a:t>
            </a:r>
            <a:r>
              <a:rPr lang="en-US" sz="6000" dirty="0"/>
              <a:t>in Jesus</a:t>
            </a:r>
            <a:endParaRPr lang="en-US" sz="6000" b="0" dirty="0"/>
          </a:p>
          <a:p>
            <a:pPr algn="r">
              <a:lnSpc>
                <a:spcPct val="130000"/>
              </a:lnSpc>
            </a:pPr>
            <a:r>
              <a:rPr lang="en-AU" sz="6000" b="0" dirty="0"/>
              <a:t>…where two or three gather in my name, there am I with them.</a:t>
            </a:r>
            <a:endParaRPr lang="en-US" sz="6000" b="0" dirty="0"/>
          </a:p>
        </p:txBody>
      </p:sp>
      <p:sp>
        <p:nvSpPr>
          <p:cNvPr id="2" name="Rectangle 1"/>
          <p:cNvSpPr/>
          <p:nvPr/>
        </p:nvSpPr>
        <p:spPr>
          <a:xfrm>
            <a:off x="889033" y="11261873"/>
            <a:ext cx="23177586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5400" dirty="0"/>
              <a:t>		And maybe plan some regular exercise, and bring a friend.</a:t>
            </a:r>
          </a:p>
          <a:p>
            <a:pPr algn="r">
              <a:lnSpc>
                <a:spcPct val="130000"/>
              </a:lnSpc>
            </a:pPr>
            <a:r>
              <a:rPr lang="en-US" sz="5400" dirty="0"/>
              <a:t>		And write down your greatest fear and face it,	with a friend.</a:t>
            </a:r>
          </a:p>
        </p:txBody>
      </p:sp>
    </p:spTree>
    <p:extLst>
      <p:ext uri="{BB962C8B-B14F-4D97-AF65-F5344CB8AC3E}">
        <p14:creationId xmlns:p14="http://schemas.microsoft.com/office/powerpoint/2010/main" val="25583229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orerunner_graphic_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7FB18A-7471-F140-A1E9-647D9A10D404}"/>
              </a:ext>
            </a:extLst>
          </p:cNvPr>
          <p:cNvSpPr txBox="1"/>
          <p:nvPr/>
        </p:nvSpPr>
        <p:spPr>
          <a:xfrm>
            <a:off x="628192" y="8552706"/>
            <a:ext cx="21615119" cy="3642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sz="115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achieving all that God has for us to do in life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9CF1D-F693-DD4C-BDE5-39089C2F8A10}"/>
              </a:ext>
            </a:extLst>
          </p:cNvPr>
          <p:cNvSpPr txBox="1"/>
          <p:nvPr/>
        </p:nvSpPr>
        <p:spPr>
          <a:xfrm>
            <a:off x="628192" y="3029321"/>
            <a:ext cx="21959959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0" b="1" i="0" u="none" strike="noStrike" cap="none" spc="3000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JOSHUA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279529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forerunner_god_bl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155" y="473171"/>
            <a:ext cx="20176434" cy="1673682"/>
          </a:xfrm>
        </p:spPr>
        <p:txBody>
          <a:bodyPr>
            <a:normAutofit fontScale="90000"/>
          </a:bodyPr>
          <a:lstStyle/>
          <a:p>
            <a:r>
              <a:rPr lang="en-AU" sz="12000" dirty="0"/>
              <a:t>Joshua 1:1-9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1716155" y="2146852"/>
            <a:ext cx="20593878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8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Do not let this Book of the Law depart from your mouth; meditate on it day and night, so that you may be careful to do</a:t>
            </a:r>
          </a:p>
          <a:p>
            <a:pPr algn="l" defTabSz="914400" hangingPunct="1"/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everything written in it. Then you will be </a:t>
            </a:r>
            <a:r>
              <a:rPr lang="en-AU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prosperous and successful.</a:t>
            </a:r>
          </a:p>
          <a:p>
            <a:pPr algn="l" defTabSz="914400" hangingPunct="1"/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</a:rPr>
              <a:t>9</a:t>
            </a:r>
            <a:r>
              <a:rPr lang="en-US" sz="6400" kern="1200" dirty="0">
                <a:solidFill>
                  <a:srgbClr val="FFFF00"/>
                </a:solidFill>
                <a:latin typeface="Arial" panose="020B0604020202020204" pitchFamily="34" charset="0"/>
              </a:rPr>
              <a:t>Have I not commanded you? Be strong and courageous. Do not be terrified; do not be discouraged, for the Lord your God will be with you wherever you go."</a:t>
            </a:r>
            <a:endParaRPr lang="en-AU" sz="8000" kern="1200" dirty="0">
              <a:solidFill>
                <a:srgbClr val="FFFF00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0009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orerunner_graphic_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7FB18A-7471-F140-A1E9-647D9A10D404}"/>
              </a:ext>
            </a:extLst>
          </p:cNvPr>
          <p:cNvSpPr txBox="1"/>
          <p:nvPr/>
        </p:nvSpPr>
        <p:spPr>
          <a:xfrm>
            <a:off x="606927" y="8410831"/>
            <a:ext cx="21615119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LEARNING LESSONS OF FAITH FROM THOSE WHO HAVE GONE BEFORE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forerunner_welco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301305" y="1990859"/>
            <a:ext cx="8805295" cy="181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11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dirty="0"/>
              <a:t>Joshua 1:1-9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forerunner_note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1541349" y="4752872"/>
            <a:ext cx="18480858" cy="547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143000" indent="-1143000" algn="l">
              <a:lnSpc>
                <a:spcPct val="150000"/>
              </a:lnSpc>
              <a:buSzPct val="100000"/>
              <a:buFont typeface="+mj-lt"/>
              <a:buAutoNum type="arabicPeriod"/>
              <a:defRPr sz="52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sz="6000" dirty="0"/>
              <a:t>Joshua: The new leader in the new context.</a:t>
            </a:r>
            <a:endParaRPr lang="en-AU" sz="6000" dirty="0"/>
          </a:p>
          <a:p>
            <a:pPr marL="1143000" indent="-1143000" algn="l">
              <a:lnSpc>
                <a:spcPct val="150000"/>
              </a:lnSpc>
              <a:buSzPct val="100000"/>
              <a:buFont typeface="+mj-lt"/>
              <a:buAutoNum type="arabicPeriod"/>
              <a:defRPr sz="52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AU" sz="6000" dirty="0"/>
              <a:t>Be strong and courageous: Digression #1</a:t>
            </a:r>
          </a:p>
          <a:p>
            <a:pPr marL="1143000" indent="-1143000" algn="l">
              <a:lnSpc>
                <a:spcPct val="150000"/>
              </a:lnSpc>
              <a:buSzPct val="100000"/>
              <a:buFont typeface="+mj-lt"/>
              <a:buAutoNum type="arabicPeriod"/>
              <a:defRPr sz="52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AU" sz="6000" dirty="0"/>
              <a:t>Be strong and courageous: Digression #2</a:t>
            </a:r>
          </a:p>
          <a:p>
            <a:pPr marL="1143000" indent="-1143000" algn="l">
              <a:lnSpc>
                <a:spcPct val="150000"/>
              </a:lnSpc>
              <a:buSzPct val="100000"/>
              <a:buFont typeface="+mj-lt"/>
              <a:buAutoNum type="arabicPeriod"/>
              <a:defRPr sz="52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sz="6000" dirty="0"/>
              <a:t>Jesus: The new leader in the new context.</a:t>
            </a:r>
            <a:endParaRPr sz="6000" dirty="0"/>
          </a:p>
        </p:txBody>
      </p:sp>
      <p:sp>
        <p:nvSpPr>
          <p:cNvPr id="125" name="Shape 125"/>
          <p:cNvSpPr/>
          <p:nvPr/>
        </p:nvSpPr>
        <p:spPr>
          <a:xfrm>
            <a:off x="1541349" y="1672724"/>
            <a:ext cx="18480858" cy="181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>
              <a:defRPr sz="111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dirty="0"/>
              <a:t>Be strong and courageous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0"/>
            <a:ext cx="24384000" cy="1369602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378373" y="3959566"/>
            <a:ext cx="23688246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AU" sz="6000" b="0" dirty="0"/>
              <a:t>What preceded:</a:t>
            </a: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6000" b="0" dirty="0"/>
              <a:t>Abraham &amp; family living in Canaan, (Israel) – 300 years</a:t>
            </a: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6000" b="0" dirty="0"/>
              <a:t>Israelites living in Egypt (eventually</a:t>
            </a:r>
            <a:r>
              <a:rPr lang="en-AU" sz="6000" b="0" dirty="0">
                <a:latin typeface="Calibri" panose="020F0502020204030204" pitchFamily="34" charset="0"/>
                <a:cs typeface="Calibri" panose="020F0502020204030204" pitchFamily="34" charset="0"/>
              </a:rPr>
              <a:t> as slaves</a:t>
            </a:r>
            <a:r>
              <a:rPr lang="en-AU" sz="6000" b="0" dirty="0"/>
              <a:t>) – 350 years</a:t>
            </a:r>
            <a:endParaRPr lang="en-US" sz="6000" b="0" dirty="0"/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0" dirty="0"/>
              <a:t>Under Moses: the Israelites in the ‘wilderness – 40 years.</a:t>
            </a: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dirty="0"/>
              <a:t>Then</a:t>
            </a:r>
            <a:r>
              <a:rPr lang="en-US" sz="6000" b="0" dirty="0"/>
              <a:t> … when of entering the promised land, Moses dies.</a:t>
            </a: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b="0" dirty="0"/>
              <a:t>So Joshua the ‘assistant’, is appointed leader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2285710"/>
            <a:ext cx="1761225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1. Joshua: The new leader in the new context</a:t>
            </a:r>
          </a:p>
        </p:txBody>
      </p:sp>
    </p:spTree>
    <p:extLst>
      <p:ext uri="{BB962C8B-B14F-4D97-AF65-F5344CB8AC3E}">
        <p14:creationId xmlns:p14="http://schemas.microsoft.com/office/powerpoint/2010/main" val="726464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rerunner_not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285347" y="4794042"/>
            <a:ext cx="8986414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r>
              <a:rPr lang="en-US" sz="6000" b="0" dirty="0"/>
              <a:t>Thematic Context: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The People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The Land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b="0" dirty="0"/>
              <a:t>God’s Grace</a:t>
            </a:r>
            <a:endParaRPr lang="en-AU" sz="6000" b="0" dirty="0"/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11062125" y="4715049"/>
            <a:ext cx="1072581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“Many other people went up with them,” </a:t>
            </a:r>
            <a:r>
              <a:rPr lang="en-US" sz="4000" b="0" dirty="0"/>
              <a:t>Exodus 12:38</a:t>
            </a:r>
            <a:endParaRPr lang="en-AU" sz="4000" b="0" dirty="0"/>
          </a:p>
        </p:txBody>
      </p:sp>
      <p:sp>
        <p:nvSpPr>
          <p:cNvPr id="10" name="Shape 131">
            <a:extLst>
              <a:ext uri="{FF2B5EF4-FFF2-40B4-BE49-F238E27FC236}">
                <a16:creationId xmlns:a16="http://schemas.microsoft.com/office/drawing/2014/main" id="{A0EFE536-B417-944A-A07B-6540A535763C}"/>
              </a:ext>
            </a:extLst>
          </p:cNvPr>
          <p:cNvSpPr/>
          <p:nvPr/>
        </p:nvSpPr>
        <p:spPr>
          <a:xfrm>
            <a:off x="8311580" y="9430098"/>
            <a:ext cx="1567092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defRPr sz="8300" b="1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sz="6000" b="0" dirty="0"/>
              <a:t>“Good and upright is the Lord, therefore he will teach sinners in his ways.” </a:t>
            </a:r>
            <a:r>
              <a:rPr lang="en-US" sz="4000" b="0" dirty="0"/>
              <a:t>Psalm 25:8</a:t>
            </a:r>
            <a:endParaRPr lang="en-AU" sz="40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85D5D3-BFD6-E144-BD11-73D29430EF5C}"/>
              </a:ext>
            </a:extLst>
          </p:cNvPr>
          <p:cNvSpPr txBox="1"/>
          <p:nvPr/>
        </p:nvSpPr>
        <p:spPr>
          <a:xfrm>
            <a:off x="1285346" y="2285710"/>
            <a:ext cx="1761225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1. Joshua: The new leader in the new context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71762" y="7302357"/>
            <a:ext cx="141122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6000" i="1" dirty="0">
                <a:latin typeface="Roboto"/>
                <a:ea typeface="Roboto"/>
                <a:cs typeface="Roboto"/>
              </a:rPr>
              <a:t>“…To your descendants I give this land” </a:t>
            </a:r>
          </a:p>
          <a:p>
            <a:r>
              <a:rPr lang="en-AU" sz="4000" i="1" dirty="0">
                <a:latin typeface="Roboto"/>
                <a:ea typeface="Roboto"/>
                <a:cs typeface="Roboto"/>
              </a:rPr>
              <a:t>Genesis 15:18</a:t>
            </a:r>
          </a:p>
        </p:txBody>
      </p:sp>
    </p:spTree>
    <p:extLst>
      <p:ext uri="{BB962C8B-B14F-4D97-AF65-F5344CB8AC3E}">
        <p14:creationId xmlns:p14="http://schemas.microsoft.com/office/powerpoint/2010/main" val="3131171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5318</TotalTime>
  <Words>1114</Words>
  <Application>Microsoft Office PowerPoint</Application>
  <PresentationFormat>Custom</PresentationFormat>
  <Paragraphs>118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Corbel</vt:lpstr>
      <vt:lpstr>Helvetica</vt:lpstr>
      <vt:lpstr>Helvetica Light</vt:lpstr>
      <vt:lpstr>Helvetica Neue</vt:lpstr>
      <vt:lpstr>Roboto</vt:lpstr>
      <vt:lpstr>Roboto Light</vt:lpstr>
      <vt:lpstr>White</vt:lpstr>
      <vt:lpstr>Depth</vt:lpstr>
      <vt:lpstr>Joshua 1:1-9</vt:lpstr>
      <vt:lpstr>Joshua 1:1-9</vt:lpstr>
      <vt:lpstr>Joshua 1:1-9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 Brown</dc:creator>
  <cp:lastModifiedBy>Streamer</cp:lastModifiedBy>
  <cp:revision>65</cp:revision>
  <cp:lastPrinted>2021-07-03T22:57:08Z</cp:lastPrinted>
  <dcterms:modified xsi:type="dcterms:W3CDTF">2021-07-03T23:54:03Z</dcterms:modified>
</cp:coreProperties>
</file>